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68" r:id="rId3"/>
    <p:sldId id="256" r:id="rId4"/>
    <p:sldId id="257" r:id="rId5"/>
    <p:sldId id="259" r:id="rId6"/>
    <p:sldId id="260" r:id="rId7"/>
    <p:sldId id="263" r:id="rId8"/>
    <p:sldId id="264" r:id="rId9"/>
    <p:sldId id="265" r:id="rId10"/>
    <p:sldId id="266" r:id="rId11"/>
    <p:sldId id="267" r:id="rId12"/>
    <p:sldId id="261" r:id="rId13"/>
    <p:sldId id="269" r:id="rId1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5" d="100"/>
          <a:sy n="135" d="100"/>
        </p:scale>
        <p:origin x="-688" y="-37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349C63-8726-5C41-95AE-D478310F700F}" type="datetimeFigureOut">
              <a:rPr lang="de-DE" smtClean="0"/>
              <a:t>18.09.17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9CFD0-ECD7-B94A-A3EC-2F1E56BA6D90}" type="slidenum">
              <a:rPr lang="de-DE" smtClean="0"/>
              <a:t>‹Nr.›</a:t>
            </a:fld>
            <a:endParaRPr lang="de-DE"/>
          </a:p>
        </p:txBody>
      </p:sp>
    </p:spTree>
    <p:extLst>
      <p:ext uri="{BB962C8B-B14F-4D97-AF65-F5344CB8AC3E}">
        <p14:creationId xmlns:p14="http://schemas.microsoft.com/office/powerpoint/2010/main" val="1276060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de.wikipedia.org/wiki/Kunstwer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de.wikipedia.org/wiki/Kunstwer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de.wikipedia.org/wiki/Kunstwe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CB9CFD0-ECD7-B94A-A3EC-2F1E56BA6D90}" type="slidenum">
              <a:rPr lang="de-DE" smtClean="0"/>
              <a:t>1</a:t>
            </a:fld>
            <a:endParaRPr lang="de-DE"/>
          </a:p>
        </p:txBody>
      </p:sp>
    </p:spTree>
    <p:extLst>
      <p:ext uri="{BB962C8B-B14F-4D97-AF65-F5344CB8AC3E}">
        <p14:creationId xmlns:p14="http://schemas.microsoft.com/office/powerpoint/2010/main" val="393498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CB9CFD0-ECD7-B94A-A3EC-2F1E56BA6D90}" type="slidenum">
              <a:rPr lang="de-DE" smtClean="0"/>
              <a:t>2</a:t>
            </a:fld>
            <a:endParaRPr lang="de-DE"/>
          </a:p>
        </p:txBody>
      </p:sp>
    </p:spTree>
    <p:extLst>
      <p:ext uri="{BB962C8B-B14F-4D97-AF65-F5344CB8AC3E}">
        <p14:creationId xmlns:p14="http://schemas.microsoft.com/office/powerpoint/2010/main" val="393498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a:t>
            </a:r>
            <a:r>
              <a:rPr lang="de-DE" b="1" dirty="0" err="1" smtClean="0"/>
              <a:t>Objet</a:t>
            </a:r>
            <a:r>
              <a:rPr lang="de-DE" b="1" dirty="0" smtClean="0"/>
              <a:t> </a:t>
            </a:r>
            <a:r>
              <a:rPr lang="de-DE" b="1" dirty="0" err="1" smtClean="0"/>
              <a:t>trouvé</a:t>
            </a:r>
            <a:r>
              <a:rPr lang="de-DE" dirty="0" smtClean="0"/>
              <a:t> (franz. für ‚gefundener Gegenstand‘) ist ein Alltagsgegenstand oder Abfall, der wie ein </a:t>
            </a:r>
            <a:r>
              <a:rPr lang="de-DE" dirty="0" smtClean="0">
                <a:hlinkClick r:id="rId3" tooltip="Kunstwerk"/>
              </a:rPr>
              <a:t>Kunstwerk</a:t>
            </a:r>
            <a:r>
              <a:rPr lang="de-DE" dirty="0" smtClean="0"/>
              <a:t> oder Teil davon behandelt wird. </a:t>
            </a:r>
            <a:r>
              <a:rPr lang="de-DE" b="1" dirty="0" smtClean="0"/>
              <a:t>Ready-made</a:t>
            </a:r>
            <a:r>
              <a:rPr lang="de-DE" dirty="0" smtClean="0"/>
              <a:t> (abgeleitet von engl. </a:t>
            </a:r>
            <a:r>
              <a:rPr lang="de-DE" i="1" dirty="0" err="1" smtClean="0"/>
              <a:t>ready-made</a:t>
            </a:r>
            <a:r>
              <a:rPr lang="de-DE" i="1" dirty="0" smtClean="0"/>
              <a:t> </a:t>
            </a:r>
            <a:r>
              <a:rPr lang="de-DE" i="1" dirty="0" err="1" smtClean="0"/>
              <a:t>article</a:t>
            </a:r>
            <a:r>
              <a:rPr lang="de-DE" dirty="0" smtClean="0"/>
              <a:t> = ‚Fertigware‘) wird er genannt, wenn der Künstler am vorgefundenen Objekt keine oder kaum Bearbeitungen vorgenommen hat, er den Gegenstand also lediglich vorgefunden und präsentiert hat.</a:t>
            </a:r>
            <a:endParaRPr lang="de-DE" dirty="0"/>
          </a:p>
        </p:txBody>
      </p:sp>
      <p:sp>
        <p:nvSpPr>
          <p:cNvPr id="4" name="Foliennummernplatzhalter 3"/>
          <p:cNvSpPr>
            <a:spLocks noGrp="1"/>
          </p:cNvSpPr>
          <p:nvPr>
            <p:ph type="sldNum" sz="quarter" idx="10"/>
          </p:nvPr>
        </p:nvSpPr>
        <p:spPr/>
        <p:txBody>
          <a:bodyPr/>
          <a:lstStyle/>
          <a:p>
            <a:fld id="{5CB9CFD0-ECD7-B94A-A3EC-2F1E56BA6D90}" type="slidenum">
              <a:rPr lang="de-DE" smtClean="0"/>
              <a:t>9</a:t>
            </a:fld>
            <a:endParaRPr lang="de-DE"/>
          </a:p>
        </p:txBody>
      </p:sp>
    </p:spTree>
    <p:extLst>
      <p:ext uri="{BB962C8B-B14F-4D97-AF65-F5344CB8AC3E}">
        <p14:creationId xmlns:p14="http://schemas.microsoft.com/office/powerpoint/2010/main" val="200768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a:t>
            </a:r>
            <a:r>
              <a:rPr lang="de-DE" b="1" dirty="0" err="1" smtClean="0"/>
              <a:t>Objet</a:t>
            </a:r>
            <a:r>
              <a:rPr lang="de-DE" b="1" dirty="0" smtClean="0"/>
              <a:t> </a:t>
            </a:r>
            <a:r>
              <a:rPr lang="de-DE" b="1" dirty="0" err="1" smtClean="0"/>
              <a:t>trouvé</a:t>
            </a:r>
            <a:r>
              <a:rPr lang="de-DE" dirty="0" smtClean="0"/>
              <a:t> (franz. für ‚gefundener Gegenstand‘) ist ein Alltagsgegenstand oder Abfall, der wie ein </a:t>
            </a:r>
            <a:r>
              <a:rPr lang="de-DE" dirty="0" smtClean="0">
                <a:hlinkClick r:id="rId3" tooltip="Kunstwerk"/>
              </a:rPr>
              <a:t>Kunstwerk</a:t>
            </a:r>
            <a:r>
              <a:rPr lang="de-DE" dirty="0" smtClean="0"/>
              <a:t> oder Teil davon behandelt wird. </a:t>
            </a:r>
            <a:r>
              <a:rPr lang="de-DE" b="1" dirty="0" smtClean="0"/>
              <a:t>Ready-made</a:t>
            </a:r>
            <a:r>
              <a:rPr lang="de-DE" dirty="0" smtClean="0"/>
              <a:t> (abgeleitet von engl. </a:t>
            </a:r>
            <a:r>
              <a:rPr lang="de-DE" i="1" dirty="0" err="1" smtClean="0"/>
              <a:t>ready-made</a:t>
            </a:r>
            <a:r>
              <a:rPr lang="de-DE" i="1" dirty="0" smtClean="0"/>
              <a:t> </a:t>
            </a:r>
            <a:r>
              <a:rPr lang="de-DE" i="1" dirty="0" err="1" smtClean="0"/>
              <a:t>article</a:t>
            </a:r>
            <a:r>
              <a:rPr lang="de-DE" dirty="0" smtClean="0"/>
              <a:t> = ‚Fertigware‘) wird er genannt, wenn der Künstler am vorgefundenen Objekt keine oder kaum Bearbeitungen vorgenommen hat, er den Gegenstand also lediglich vorgefunden und präsentiert hat.</a:t>
            </a:r>
            <a:endParaRPr lang="de-DE" dirty="0"/>
          </a:p>
        </p:txBody>
      </p:sp>
      <p:sp>
        <p:nvSpPr>
          <p:cNvPr id="4" name="Foliennummernplatzhalter 3"/>
          <p:cNvSpPr>
            <a:spLocks noGrp="1"/>
          </p:cNvSpPr>
          <p:nvPr>
            <p:ph type="sldNum" sz="quarter" idx="10"/>
          </p:nvPr>
        </p:nvSpPr>
        <p:spPr/>
        <p:txBody>
          <a:bodyPr/>
          <a:lstStyle/>
          <a:p>
            <a:fld id="{5CB9CFD0-ECD7-B94A-A3EC-2F1E56BA6D90}" type="slidenum">
              <a:rPr lang="de-DE" smtClean="0"/>
              <a:t>10</a:t>
            </a:fld>
            <a:endParaRPr lang="de-DE"/>
          </a:p>
        </p:txBody>
      </p:sp>
    </p:spTree>
    <p:extLst>
      <p:ext uri="{BB962C8B-B14F-4D97-AF65-F5344CB8AC3E}">
        <p14:creationId xmlns:p14="http://schemas.microsoft.com/office/powerpoint/2010/main" val="200768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a:t>
            </a:r>
            <a:r>
              <a:rPr lang="de-DE" b="1" dirty="0" err="1" smtClean="0"/>
              <a:t>Objet</a:t>
            </a:r>
            <a:r>
              <a:rPr lang="de-DE" b="1" dirty="0" smtClean="0"/>
              <a:t> </a:t>
            </a:r>
            <a:r>
              <a:rPr lang="de-DE" b="1" dirty="0" err="1" smtClean="0"/>
              <a:t>trouvé</a:t>
            </a:r>
            <a:r>
              <a:rPr lang="de-DE" dirty="0" smtClean="0"/>
              <a:t> (franz. für ‚gefundener Gegenstand‘) ist ein Alltagsgegenstand oder Abfall, der wie ein </a:t>
            </a:r>
            <a:r>
              <a:rPr lang="de-DE" dirty="0" smtClean="0">
                <a:hlinkClick r:id="rId3" tooltip="Kunstwerk"/>
              </a:rPr>
              <a:t>Kunstwerk</a:t>
            </a:r>
            <a:r>
              <a:rPr lang="de-DE" dirty="0" smtClean="0"/>
              <a:t> oder Teil davon behandelt wird. </a:t>
            </a:r>
            <a:r>
              <a:rPr lang="de-DE" b="1" dirty="0" smtClean="0"/>
              <a:t>Ready-made</a:t>
            </a:r>
            <a:r>
              <a:rPr lang="de-DE" dirty="0" smtClean="0"/>
              <a:t> (abgeleitet von engl. </a:t>
            </a:r>
            <a:r>
              <a:rPr lang="de-DE" i="1" dirty="0" err="1" smtClean="0"/>
              <a:t>ready-made</a:t>
            </a:r>
            <a:r>
              <a:rPr lang="de-DE" i="1" dirty="0" smtClean="0"/>
              <a:t> </a:t>
            </a:r>
            <a:r>
              <a:rPr lang="de-DE" i="1" dirty="0" err="1" smtClean="0"/>
              <a:t>article</a:t>
            </a:r>
            <a:r>
              <a:rPr lang="de-DE" dirty="0" smtClean="0"/>
              <a:t> = ‚Fertigware‘) wird er genannt, wenn der Künstler am vorgefundenen Objekt keine oder kaum Bearbeitungen vorgenommen hat, er den Gegenstand also lediglich vorgefunden und präsentiert hat.</a:t>
            </a:r>
            <a:endParaRPr lang="de-DE" dirty="0"/>
          </a:p>
        </p:txBody>
      </p:sp>
      <p:sp>
        <p:nvSpPr>
          <p:cNvPr id="4" name="Foliennummernplatzhalter 3"/>
          <p:cNvSpPr>
            <a:spLocks noGrp="1"/>
          </p:cNvSpPr>
          <p:nvPr>
            <p:ph type="sldNum" sz="quarter" idx="10"/>
          </p:nvPr>
        </p:nvSpPr>
        <p:spPr/>
        <p:txBody>
          <a:bodyPr/>
          <a:lstStyle/>
          <a:p>
            <a:fld id="{5CB9CFD0-ECD7-B94A-A3EC-2F1E56BA6D90}" type="slidenum">
              <a:rPr lang="de-DE" smtClean="0"/>
              <a:t>11</a:t>
            </a:fld>
            <a:endParaRPr lang="de-DE"/>
          </a:p>
        </p:txBody>
      </p:sp>
    </p:spTree>
    <p:extLst>
      <p:ext uri="{BB962C8B-B14F-4D97-AF65-F5344CB8AC3E}">
        <p14:creationId xmlns:p14="http://schemas.microsoft.com/office/powerpoint/2010/main" val="200768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0326553C-31BE-3047-9799-780A21C1B29D}" type="datetimeFigureOut">
              <a:rPr lang="de-DE" smtClean="0"/>
              <a:t>18.09.17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11642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26553C-31BE-3047-9799-780A21C1B29D}" type="datetimeFigureOut">
              <a:rPr lang="de-DE" smtClean="0"/>
              <a:t>18.09.17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112010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26553C-31BE-3047-9799-780A21C1B29D}" type="datetimeFigureOut">
              <a:rPr lang="de-DE" smtClean="0"/>
              <a:t>18.09.17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187668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26553C-31BE-3047-9799-780A21C1B29D}" type="datetimeFigureOut">
              <a:rPr lang="de-DE" smtClean="0"/>
              <a:t>18.09.17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394016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0326553C-31BE-3047-9799-780A21C1B29D}" type="datetimeFigureOut">
              <a:rPr lang="de-DE" smtClean="0"/>
              <a:t>18.09.17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245346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326553C-31BE-3047-9799-780A21C1B29D}" type="datetimeFigureOut">
              <a:rPr lang="de-DE" smtClean="0"/>
              <a:t>18.09.17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30040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326553C-31BE-3047-9799-780A21C1B29D}" type="datetimeFigureOut">
              <a:rPr lang="de-DE" smtClean="0"/>
              <a:t>18.09.17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72968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0326553C-31BE-3047-9799-780A21C1B29D}" type="datetimeFigureOut">
              <a:rPr lang="de-DE" smtClean="0"/>
              <a:t>18.09.17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148763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326553C-31BE-3047-9799-780A21C1B29D}" type="datetimeFigureOut">
              <a:rPr lang="de-DE" smtClean="0"/>
              <a:t>18.09.17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70033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326553C-31BE-3047-9799-780A21C1B29D}" type="datetimeFigureOut">
              <a:rPr lang="de-DE" smtClean="0"/>
              <a:t>18.09.17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21330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326553C-31BE-3047-9799-780A21C1B29D}" type="datetimeFigureOut">
              <a:rPr lang="de-DE" smtClean="0"/>
              <a:t>18.09.17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F1F083C-5262-2045-AFFF-9ACE87CB7CA3}" type="slidenum">
              <a:rPr lang="de-DE" smtClean="0"/>
              <a:t>‹Nr.›</a:t>
            </a:fld>
            <a:endParaRPr lang="de-DE"/>
          </a:p>
        </p:txBody>
      </p:sp>
    </p:spTree>
    <p:extLst>
      <p:ext uri="{BB962C8B-B14F-4D97-AF65-F5344CB8AC3E}">
        <p14:creationId xmlns:p14="http://schemas.microsoft.com/office/powerpoint/2010/main" val="27552014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6553C-31BE-3047-9799-780A21C1B29D}" type="datetimeFigureOut">
              <a:rPr lang="de-DE" smtClean="0"/>
              <a:t>18.09.17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F083C-5262-2045-AFFF-9ACE87CB7CA3}" type="slidenum">
              <a:rPr lang="de-DE" smtClean="0"/>
              <a:t>‹Nr.›</a:t>
            </a:fld>
            <a:endParaRPr lang="de-DE"/>
          </a:p>
        </p:txBody>
      </p:sp>
    </p:spTree>
    <p:extLst>
      <p:ext uri="{BB962C8B-B14F-4D97-AF65-F5344CB8AC3E}">
        <p14:creationId xmlns:p14="http://schemas.microsoft.com/office/powerpoint/2010/main" val="3577552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p:cNvSpPr txBox="1"/>
          <p:nvPr/>
        </p:nvSpPr>
        <p:spPr>
          <a:xfrm>
            <a:off x="490118" y="2383804"/>
            <a:ext cx="7637883" cy="1015663"/>
          </a:xfrm>
          <a:prstGeom prst="rect">
            <a:avLst/>
          </a:prstGeom>
          <a:noFill/>
        </p:spPr>
        <p:txBody>
          <a:bodyPr wrap="square" rtlCol="0">
            <a:spAutoFit/>
          </a:bodyPr>
          <a:lstStyle/>
          <a:p>
            <a:pPr algn="ctr"/>
            <a:r>
              <a:rPr lang="de-DE" dirty="0">
                <a:solidFill>
                  <a:schemeClr val="bg1"/>
                </a:solidFill>
                <a:latin typeface="Helvetica"/>
                <a:cs typeface="Helvetica"/>
              </a:rPr>
              <a:t>a</a:t>
            </a:r>
            <a:r>
              <a:rPr lang="de-DE" dirty="0" smtClean="0">
                <a:solidFill>
                  <a:schemeClr val="bg1"/>
                </a:solidFill>
                <a:latin typeface="Helvetica"/>
                <a:cs typeface="Helvetica"/>
              </a:rPr>
              <a:t>us</a:t>
            </a:r>
            <a:r>
              <a:rPr lang="de-DE" sz="6000" b="1" dirty="0" smtClean="0">
                <a:solidFill>
                  <a:schemeClr val="bg1"/>
                </a:solidFill>
                <a:latin typeface="Helvetica"/>
                <a:cs typeface="Helvetica"/>
              </a:rPr>
              <a:t> FUNDSTÜCK </a:t>
            </a:r>
            <a:r>
              <a:rPr lang="de-DE" dirty="0" smtClean="0">
                <a:solidFill>
                  <a:schemeClr val="bg1"/>
                </a:solidFill>
                <a:latin typeface="Helvetica"/>
                <a:cs typeface="Helvetica"/>
              </a:rPr>
              <a:t>wird</a:t>
            </a:r>
            <a:endParaRPr lang="de-DE" b="1" dirty="0">
              <a:solidFill>
                <a:schemeClr val="bg1"/>
              </a:solidFill>
              <a:latin typeface="Helvetica"/>
              <a:cs typeface="Helvetica"/>
            </a:endParaRPr>
          </a:p>
        </p:txBody>
      </p:sp>
    </p:spTree>
    <p:extLst>
      <p:ext uri="{BB962C8B-B14F-4D97-AF65-F5344CB8AC3E}">
        <p14:creationId xmlns:p14="http://schemas.microsoft.com/office/powerpoint/2010/main" val="211541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6400" y="0"/>
            <a:ext cx="5771108" cy="6858000"/>
          </a:xfrm>
          <a:prstGeom prst="rect">
            <a:avLst/>
          </a:prstGeom>
        </p:spPr>
      </p:pic>
    </p:spTree>
    <p:extLst>
      <p:ext uri="{BB962C8B-B14F-4D97-AF65-F5344CB8AC3E}">
        <p14:creationId xmlns:p14="http://schemas.microsoft.com/office/powerpoint/2010/main" val="238770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240639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355487" y="-1"/>
            <a:ext cx="8552835" cy="6953025"/>
          </a:xfrm>
          <a:prstGeom prst="rect">
            <a:avLst/>
          </a:prstGeom>
        </p:spPr>
      </p:pic>
    </p:spTree>
    <p:extLst>
      <p:ext uri="{BB962C8B-B14F-4D97-AF65-F5344CB8AC3E}">
        <p14:creationId xmlns:p14="http://schemas.microsoft.com/office/powerpoint/2010/main" val="102126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6SPF_Fundstueck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08" y="-4807390"/>
            <a:ext cx="10167356" cy="14054876"/>
          </a:xfrm>
          <a:prstGeom prst="rect">
            <a:avLst/>
          </a:prstGeom>
        </p:spPr>
      </p:pic>
    </p:spTree>
    <p:extLst>
      <p:ext uri="{BB962C8B-B14F-4D97-AF65-F5344CB8AC3E}">
        <p14:creationId xmlns:p14="http://schemas.microsoft.com/office/powerpoint/2010/main" val="231702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p:cNvSpPr txBox="1"/>
          <p:nvPr/>
        </p:nvSpPr>
        <p:spPr>
          <a:xfrm>
            <a:off x="687673" y="2515508"/>
            <a:ext cx="7879831" cy="1015663"/>
          </a:xfrm>
          <a:prstGeom prst="rect">
            <a:avLst/>
          </a:prstGeom>
          <a:noFill/>
        </p:spPr>
        <p:txBody>
          <a:bodyPr wrap="none" rtlCol="0">
            <a:spAutoFit/>
          </a:bodyPr>
          <a:lstStyle/>
          <a:p>
            <a:r>
              <a:rPr lang="de-DE" sz="6000" b="1" dirty="0" smtClean="0">
                <a:solidFill>
                  <a:schemeClr val="bg1"/>
                </a:solidFill>
                <a:latin typeface="Helvetica"/>
                <a:cs typeface="Helvetica"/>
              </a:rPr>
              <a:t>KUNST oder DESIGN</a:t>
            </a:r>
            <a:endParaRPr lang="de-DE" sz="6000" b="1" dirty="0">
              <a:solidFill>
                <a:schemeClr val="bg1"/>
              </a:solidFill>
              <a:latin typeface="Helvetica"/>
              <a:cs typeface="Helvetica"/>
            </a:endParaRPr>
          </a:p>
        </p:txBody>
      </p:sp>
    </p:spTree>
    <p:extLst>
      <p:ext uri="{BB962C8B-B14F-4D97-AF65-F5344CB8AC3E}">
        <p14:creationId xmlns:p14="http://schemas.microsoft.com/office/powerpoint/2010/main" val="390183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p:nvPr/>
        </p:nvSpPr>
        <p:spPr>
          <a:xfrm>
            <a:off x="667462" y="340008"/>
            <a:ext cx="3411473" cy="4678204"/>
          </a:xfrm>
          <a:prstGeom prst="rect">
            <a:avLst/>
          </a:prstGeom>
          <a:noFill/>
        </p:spPr>
        <p:txBody>
          <a:bodyPr wrap="square" rtlCol="0">
            <a:spAutoFit/>
          </a:bodyPr>
          <a:lstStyle/>
          <a:p>
            <a:r>
              <a:rPr lang="de-DE" sz="2800" b="1" dirty="0" smtClean="0">
                <a:solidFill>
                  <a:schemeClr val="bg1"/>
                </a:solidFill>
                <a:effectLst/>
                <a:latin typeface="Helvetica"/>
                <a:cs typeface="Helvetica"/>
              </a:rPr>
              <a:t>KUNST</a:t>
            </a:r>
          </a:p>
          <a:p>
            <a:r>
              <a:rPr lang="de-DE" dirty="0" smtClean="0">
                <a:solidFill>
                  <a:schemeClr val="bg1"/>
                </a:solidFill>
              </a:rPr>
              <a:t>ist </a:t>
            </a:r>
            <a:r>
              <a:rPr lang="de-DE" dirty="0">
                <a:solidFill>
                  <a:schemeClr val="bg1"/>
                </a:solidFill>
              </a:rPr>
              <a:t>eine wesentliche Ausdrucksform für Gefühle und Gedanken, welche den Menschen bewegen. Kunst ist hierbei weniger das, was Kritiker und Spekulanten für wertvoll und handelbar halten, sondern vielmehr all das, worin der Künstler ein Stück von sich selbst gegeben hat. Sei es ein großes oder ein eher bescheidenes Werk. Es ist immer Ausdruck einer expressiven Schaffenskraft und des Bedürfnisses, sich mitzuteilen. </a:t>
            </a:r>
            <a:endParaRPr lang="de-DE" dirty="0" smtClean="0">
              <a:solidFill>
                <a:schemeClr val="bg1"/>
              </a:solidFill>
              <a:effectLst/>
              <a:latin typeface="Helvetica"/>
              <a:cs typeface="Helvetica"/>
            </a:endParaRPr>
          </a:p>
          <a:p>
            <a:endParaRPr lang="de-DE" dirty="0">
              <a:solidFill>
                <a:schemeClr val="bg1"/>
              </a:solidFill>
              <a:latin typeface="Helvetica"/>
              <a:cs typeface="Helvetica"/>
            </a:endParaRPr>
          </a:p>
        </p:txBody>
      </p:sp>
      <p:sp>
        <p:nvSpPr>
          <p:cNvPr id="5" name="Textfeld 4"/>
          <p:cNvSpPr txBox="1"/>
          <p:nvPr/>
        </p:nvSpPr>
        <p:spPr>
          <a:xfrm>
            <a:off x="4292154" y="340008"/>
            <a:ext cx="4607342" cy="2739211"/>
          </a:xfrm>
          <a:prstGeom prst="rect">
            <a:avLst/>
          </a:prstGeom>
          <a:noFill/>
        </p:spPr>
        <p:txBody>
          <a:bodyPr wrap="square" rtlCol="0">
            <a:spAutoFit/>
          </a:bodyPr>
          <a:lstStyle/>
          <a:p>
            <a:r>
              <a:rPr lang="de-DE" sz="2800" b="1" dirty="0" smtClean="0">
                <a:solidFill>
                  <a:srgbClr val="FFFFFF"/>
                </a:solidFill>
                <a:effectLst/>
                <a:latin typeface="Helvetica"/>
                <a:cs typeface="Helvetica"/>
              </a:rPr>
              <a:t>DESIGN</a:t>
            </a:r>
          </a:p>
          <a:p>
            <a:r>
              <a:rPr lang="de-DE" dirty="0" smtClean="0">
                <a:solidFill>
                  <a:srgbClr val="FFFFFF"/>
                </a:solidFill>
              </a:rPr>
              <a:t>Gestaltung</a:t>
            </a:r>
            <a:r>
              <a:rPr lang="de-DE" dirty="0">
                <a:solidFill>
                  <a:srgbClr val="FFFFFF"/>
                </a:solidFill>
              </a:rPr>
              <a:t>, früher: Formgebung, Formgestaltung. Im Rahmen emotionaler Kundenbindung spielt Design inzwischen eine große Rolle. Neben der gebrauchstechnischen muss die ästhetische Funktion beim Design beachtet werden. Hinzu tritt in jüngerer Zeit die semantische Funktion, der Besitzer möchte sich in seiner Welt durch Produkte ausdrücken</a:t>
            </a:r>
            <a:r>
              <a:rPr lang="de-DE" dirty="0" smtClean="0">
                <a:solidFill>
                  <a:srgbClr val="FFFFFF"/>
                </a:solidFill>
              </a:rPr>
              <a:t>.</a:t>
            </a:r>
            <a:endParaRPr lang="de-DE" dirty="0">
              <a:solidFill>
                <a:srgbClr val="FFFFFF"/>
              </a:solidFill>
            </a:endParaRPr>
          </a:p>
        </p:txBody>
      </p:sp>
    </p:spTree>
    <p:extLst>
      <p:ext uri="{BB962C8B-B14F-4D97-AF65-F5344CB8AC3E}">
        <p14:creationId xmlns:p14="http://schemas.microsoft.com/office/powerpoint/2010/main" val="168031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205140" y="2373298"/>
            <a:ext cx="6593601" cy="1908215"/>
          </a:xfrm>
          <a:prstGeom prst="rect">
            <a:avLst/>
          </a:prstGeom>
          <a:noFill/>
        </p:spPr>
        <p:txBody>
          <a:bodyPr wrap="square" rtlCol="0">
            <a:spAutoFit/>
          </a:bodyPr>
          <a:lstStyle/>
          <a:p>
            <a:r>
              <a:rPr lang="de-DE" sz="2800" b="1" dirty="0" err="1" smtClean="0">
                <a:effectLst/>
              </a:rPr>
              <a:t>Kụnst</a:t>
            </a:r>
            <a:endParaRPr lang="de-DE" sz="2800" b="1" dirty="0" smtClean="0">
              <a:effectLst/>
            </a:endParaRPr>
          </a:p>
          <a:p>
            <a:r>
              <a:rPr lang="de-DE" i="1" dirty="0" smtClean="0"/>
              <a:t>Substantiv</a:t>
            </a:r>
            <a:r>
              <a:rPr lang="de-DE" dirty="0" smtClean="0"/>
              <a:t> [</a:t>
            </a:r>
            <a:r>
              <a:rPr lang="de-DE" i="1" dirty="0" smtClean="0"/>
              <a:t>die</a:t>
            </a:r>
            <a:r>
              <a:rPr lang="de-DE" dirty="0" smtClean="0"/>
              <a:t>]</a:t>
            </a:r>
            <a:endParaRPr lang="de-DE" dirty="0" smtClean="0">
              <a:effectLst/>
            </a:endParaRPr>
          </a:p>
          <a:p>
            <a:r>
              <a:rPr lang="de-DE" dirty="0" smtClean="0">
                <a:effectLst/>
              </a:rPr>
              <a:t>das schöpferische Gestalten und Schaffen von Werken (wie Malerei, Musik, Literatur), für das jmd. Begabung und ein bestimmtes Können braucht.</a:t>
            </a:r>
          </a:p>
          <a:p>
            <a:endParaRPr lang="de-DE" dirty="0"/>
          </a:p>
        </p:txBody>
      </p:sp>
      <p:pic>
        <p:nvPicPr>
          <p:cNvPr id="2" name="Bild 1"/>
          <p:cNvPicPr>
            <a:picLocks noChangeAspect="1"/>
          </p:cNvPicPr>
          <p:nvPr/>
        </p:nvPicPr>
        <p:blipFill>
          <a:blip r:embed="rId2"/>
          <a:stretch>
            <a:fillRect/>
          </a:stretch>
        </p:blipFill>
        <p:spPr>
          <a:xfrm>
            <a:off x="-740834" y="-1"/>
            <a:ext cx="10456334" cy="6970889"/>
          </a:xfrm>
          <a:prstGeom prst="rect">
            <a:avLst/>
          </a:prstGeom>
        </p:spPr>
      </p:pic>
    </p:spTree>
    <p:extLst>
      <p:ext uri="{BB962C8B-B14F-4D97-AF65-F5344CB8AC3E}">
        <p14:creationId xmlns:p14="http://schemas.microsoft.com/office/powerpoint/2010/main" val="178730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 1" descr="Slee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228" y="149"/>
            <a:ext cx="6878568" cy="6878568"/>
          </a:xfrm>
          <a:prstGeom prst="rect">
            <a:avLst/>
          </a:prstGeom>
        </p:spPr>
      </p:pic>
    </p:spTree>
    <p:extLst>
      <p:ext uri="{BB962C8B-B14F-4D97-AF65-F5344CB8AC3E}">
        <p14:creationId xmlns:p14="http://schemas.microsoft.com/office/powerpoint/2010/main" val="6242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2700" y="0"/>
            <a:ext cx="9096622" cy="6858000"/>
          </a:xfrm>
          <a:prstGeom prst="rect">
            <a:avLst/>
          </a:prstGeom>
        </p:spPr>
      </p:pic>
    </p:spTree>
    <p:extLst>
      <p:ext uri="{BB962C8B-B14F-4D97-AF65-F5344CB8AC3E}">
        <p14:creationId xmlns:p14="http://schemas.microsoft.com/office/powerpoint/2010/main" val="183207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149518" y="-24278"/>
            <a:ext cx="6850758" cy="6899692"/>
          </a:xfrm>
          <a:prstGeom prst="rect">
            <a:avLst/>
          </a:prstGeom>
        </p:spPr>
      </p:pic>
    </p:spTree>
    <p:extLst>
      <p:ext uri="{BB962C8B-B14F-4D97-AF65-F5344CB8AC3E}">
        <p14:creationId xmlns:p14="http://schemas.microsoft.com/office/powerpoint/2010/main" val="211246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1701800" y="0"/>
            <a:ext cx="5731017" cy="6858000"/>
          </a:xfrm>
          <a:prstGeom prst="rect">
            <a:avLst/>
          </a:prstGeom>
        </p:spPr>
      </p:pic>
    </p:spTree>
    <p:extLst>
      <p:ext uri="{BB962C8B-B14F-4D97-AF65-F5344CB8AC3E}">
        <p14:creationId xmlns:p14="http://schemas.microsoft.com/office/powerpoint/2010/main" val="150077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Bild 2"/>
          <p:cNvPicPr>
            <a:picLocks noChangeAspect="1"/>
          </p:cNvPicPr>
          <p:nvPr/>
        </p:nvPicPr>
        <p:blipFill>
          <a:blip r:embed="rId3"/>
          <a:stretch>
            <a:fillRect/>
          </a:stretch>
        </p:blipFill>
        <p:spPr>
          <a:xfrm>
            <a:off x="1701800" y="0"/>
            <a:ext cx="5731017" cy="6858000"/>
          </a:xfrm>
          <a:prstGeom prst="rect">
            <a:avLst/>
          </a:prstGeom>
        </p:spPr>
      </p:pic>
      <p:sp>
        <p:nvSpPr>
          <p:cNvPr id="2" name="Rechteck 1"/>
          <p:cNvSpPr/>
          <p:nvPr/>
        </p:nvSpPr>
        <p:spPr>
          <a:xfrm>
            <a:off x="1947334" y="1997839"/>
            <a:ext cx="5183481" cy="2862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de-DE" dirty="0">
                <a:solidFill>
                  <a:srgbClr val="FFFFFF"/>
                </a:solidFill>
              </a:rPr>
              <a:t>Ein </a:t>
            </a:r>
            <a:r>
              <a:rPr lang="de-DE" b="1" dirty="0" err="1">
                <a:solidFill>
                  <a:srgbClr val="FFFFFF"/>
                </a:solidFill>
              </a:rPr>
              <a:t>Objet</a:t>
            </a:r>
            <a:r>
              <a:rPr lang="de-DE" b="1" dirty="0">
                <a:solidFill>
                  <a:srgbClr val="FFFFFF"/>
                </a:solidFill>
              </a:rPr>
              <a:t> </a:t>
            </a:r>
            <a:r>
              <a:rPr lang="de-DE" b="1" dirty="0" err="1">
                <a:solidFill>
                  <a:srgbClr val="FFFFFF"/>
                </a:solidFill>
              </a:rPr>
              <a:t>trouvé</a:t>
            </a:r>
            <a:r>
              <a:rPr lang="de-DE" dirty="0">
                <a:solidFill>
                  <a:srgbClr val="FFFFFF"/>
                </a:solidFill>
              </a:rPr>
              <a:t> </a:t>
            </a:r>
            <a:r>
              <a:rPr lang="de-DE" dirty="0" smtClean="0">
                <a:solidFill>
                  <a:srgbClr val="FFFFFF"/>
                </a:solidFill>
              </a:rPr>
              <a:t>(</a:t>
            </a:r>
            <a:r>
              <a:rPr lang="de-DE" dirty="0">
                <a:solidFill>
                  <a:srgbClr val="FFFFFF"/>
                </a:solidFill>
              </a:rPr>
              <a:t>franz. für ‚gefundener Gegenstand‘) ist ein Alltagsgegenstand oder Abfall, der wie ein </a:t>
            </a:r>
            <a:r>
              <a:rPr lang="de-DE" dirty="0" smtClean="0">
                <a:solidFill>
                  <a:srgbClr val="FFFFFF"/>
                </a:solidFill>
              </a:rPr>
              <a:t>Kunstwerk oder </a:t>
            </a:r>
            <a:r>
              <a:rPr lang="de-DE" dirty="0">
                <a:solidFill>
                  <a:srgbClr val="FFFFFF"/>
                </a:solidFill>
              </a:rPr>
              <a:t>Teil davon behandelt wird. </a:t>
            </a:r>
            <a:endParaRPr lang="de-DE" dirty="0" smtClean="0">
              <a:solidFill>
                <a:srgbClr val="FFFFFF"/>
              </a:solidFill>
            </a:endParaRPr>
          </a:p>
          <a:p>
            <a:r>
              <a:rPr lang="de-DE" b="1" dirty="0" smtClean="0">
                <a:solidFill>
                  <a:srgbClr val="FFFFFF"/>
                </a:solidFill>
              </a:rPr>
              <a:t>Ready</a:t>
            </a:r>
            <a:r>
              <a:rPr lang="de-DE" b="1" dirty="0">
                <a:solidFill>
                  <a:srgbClr val="FFFFFF"/>
                </a:solidFill>
              </a:rPr>
              <a:t>-made</a:t>
            </a:r>
            <a:r>
              <a:rPr lang="de-DE" dirty="0">
                <a:solidFill>
                  <a:srgbClr val="FFFFFF"/>
                </a:solidFill>
              </a:rPr>
              <a:t> (abgeleitet von engl. </a:t>
            </a:r>
            <a:r>
              <a:rPr lang="de-DE" i="1" dirty="0" err="1">
                <a:solidFill>
                  <a:srgbClr val="FFFFFF"/>
                </a:solidFill>
              </a:rPr>
              <a:t>ready-made</a:t>
            </a:r>
            <a:r>
              <a:rPr lang="de-DE" i="1" dirty="0">
                <a:solidFill>
                  <a:srgbClr val="FFFFFF"/>
                </a:solidFill>
              </a:rPr>
              <a:t> </a:t>
            </a:r>
            <a:r>
              <a:rPr lang="de-DE" i="1" dirty="0" err="1">
                <a:solidFill>
                  <a:srgbClr val="FFFFFF"/>
                </a:solidFill>
              </a:rPr>
              <a:t>article</a:t>
            </a:r>
            <a:r>
              <a:rPr lang="de-DE" dirty="0">
                <a:solidFill>
                  <a:srgbClr val="FFFFFF"/>
                </a:solidFill>
              </a:rPr>
              <a:t> = ‚Fertigware‘) wird er genannt, wenn der Künstler am vorgefundenen Objekt keine oder kaum Bearbeitungen vorgenommen hat, er den Gegenstand also lediglich vorgefunden und präsentiert hat.</a:t>
            </a:r>
          </a:p>
          <a:p>
            <a:endParaRPr lang="de-DE" dirty="0">
              <a:solidFill>
                <a:srgbClr val="FFFFFF"/>
              </a:solidFill>
            </a:endParaRPr>
          </a:p>
        </p:txBody>
      </p:sp>
    </p:spTree>
    <p:extLst>
      <p:ext uri="{BB962C8B-B14F-4D97-AF65-F5344CB8AC3E}">
        <p14:creationId xmlns:p14="http://schemas.microsoft.com/office/powerpoint/2010/main" val="306420368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454</Words>
  <Application>Microsoft Macintosh PowerPoint</Application>
  <PresentationFormat>Bildschirmpräsentation (4:3)</PresentationFormat>
  <Paragraphs>19</Paragraphs>
  <Slides>13</Slides>
  <Notes>5</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 B</dc:creator>
  <cp:lastModifiedBy>P B</cp:lastModifiedBy>
  <cp:revision>9</cp:revision>
  <dcterms:created xsi:type="dcterms:W3CDTF">2017-09-18T13:57:23Z</dcterms:created>
  <dcterms:modified xsi:type="dcterms:W3CDTF">2017-09-18T19:55:15Z</dcterms:modified>
</cp:coreProperties>
</file>